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4" r:id="rId6"/>
    <p:sldId id="263" r:id="rId7"/>
    <p:sldId id="262" r:id="rId8"/>
    <p:sldId id="261" r:id="rId9"/>
    <p:sldId id="260" r:id="rId10"/>
    <p:sldId id="259" r:id="rId11"/>
    <p:sldId id="258" r:id="rId12"/>
    <p:sldId id="267" r:id="rId13"/>
    <p:sldId id="276" r:id="rId14"/>
    <p:sldId id="275" r:id="rId15"/>
    <p:sldId id="274" r:id="rId16"/>
    <p:sldId id="273" r:id="rId17"/>
    <p:sldId id="272" r:id="rId18"/>
    <p:sldId id="271" r:id="rId19"/>
    <p:sldId id="270" r:id="rId20"/>
    <p:sldId id="269" r:id="rId21"/>
    <p:sldId id="268" r:id="rId22"/>
    <p:sldId id="277"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020132-59CA-407F-BFEF-72687E341A22}"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20132-59CA-407F-BFEF-72687E341A22}"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20132-59CA-407F-BFEF-72687E341A22}"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20132-59CA-407F-BFEF-72687E341A22}"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20132-59CA-407F-BFEF-72687E341A22}"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020132-59CA-407F-BFEF-72687E341A22}"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020132-59CA-407F-BFEF-72687E341A22}"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020132-59CA-407F-BFEF-72687E341A22}"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20132-59CA-407F-BFEF-72687E341A22}"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20132-59CA-407F-BFEF-72687E341A22}"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20132-59CA-407F-BFEF-72687E341A22}"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CFFC-7D25-4E88-A328-6A7A41B162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20132-59CA-407F-BFEF-72687E341A22}" type="datetimeFigureOut">
              <a:rPr lang="en-US" smtClean="0"/>
              <a:t>5/3/16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CFFC-7D25-4E88-A328-6A7A41B162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838200" y="1295400"/>
            <a:ext cx="7086600" cy="3785652"/>
          </a:xfrm>
          <a:prstGeom prst="rect">
            <a:avLst/>
          </a:prstGeom>
          <a:noFill/>
        </p:spPr>
        <p:txBody>
          <a:bodyPr wrap="square" rtlCol="0">
            <a:spAutoFit/>
          </a:bodyPr>
          <a:lstStyle/>
          <a:p>
            <a:pPr algn="ctr"/>
            <a:r>
              <a:rPr lang="en-US" sz="8000" b="1" dirty="0">
                <a:solidFill>
                  <a:schemeClr val="bg1"/>
                </a:solidFill>
                <a:latin typeface="Algerian" pitchFamily="82" charset="0"/>
              </a:rPr>
              <a:t>NBT 1, 2, 3</a:t>
            </a:r>
          </a:p>
          <a:p>
            <a:pPr algn="ctr"/>
            <a:r>
              <a:rPr lang="en-US" sz="8000" b="1" dirty="0">
                <a:solidFill>
                  <a:schemeClr val="bg1"/>
                </a:solidFill>
                <a:latin typeface="Algerian" pitchFamily="82" charset="0"/>
              </a:rPr>
              <a:t>OA 8</a:t>
            </a:r>
          </a:p>
          <a:p>
            <a:pPr algn="ctr"/>
            <a:r>
              <a:rPr lang="en-US" sz="8000" b="1" dirty="0">
                <a:solidFill>
                  <a:schemeClr val="bg1"/>
                </a:solidFill>
                <a:latin typeface="Algerian" pitchFamily="82" charset="0"/>
              </a:rPr>
              <a:t>Monday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8194" name="Picture 2" descr="https://edtechinfosystems.com/bmtimages/QuestionsImages/image/Case21/MATH5/33965,%2033964.PNG"/>
          <p:cNvPicPr>
            <a:picLocks noChangeAspect="1" noChangeArrowheads="1"/>
          </p:cNvPicPr>
          <p:nvPr/>
        </p:nvPicPr>
        <p:blipFill>
          <a:blip r:embed="rId2" cstate="print"/>
          <a:srcRect/>
          <a:stretch>
            <a:fillRect/>
          </a:stretch>
        </p:blipFill>
        <p:spPr bwMode="auto">
          <a:xfrm>
            <a:off x="117837" y="1295400"/>
            <a:ext cx="5520963" cy="4648200"/>
          </a:xfrm>
          <a:prstGeom prst="rect">
            <a:avLst/>
          </a:prstGeom>
          <a:noFill/>
        </p:spPr>
      </p:pic>
      <p:sp>
        <p:nvSpPr>
          <p:cNvPr id="4" name="Rectangle 3"/>
          <p:cNvSpPr/>
          <p:nvPr/>
        </p:nvSpPr>
        <p:spPr>
          <a:xfrm>
            <a:off x="1371600" y="238780"/>
            <a:ext cx="6955366" cy="523220"/>
          </a:xfrm>
          <a:prstGeom prst="rect">
            <a:avLst/>
          </a:prstGeom>
        </p:spPr>
        <p:txBody>
          <a:bodyPr wrap="none">
            <a:spAutoFit/>
          </a:bodyPr>
          <a:lstStyle/>
          <a:p>
            <a:r>
              <a:rPr lang="en-US" sz="2800" dirty="0"/>
              <a:t>Look at the graph of the 5th grade reading log.</a:t>
            </a:r>
          </a:p>
        </p:txBody>
      </p:sp>
      <p:graphicFrame>
        <p:nvGraphicFramePr>
          <p:cNvPr id="5" name="Table 4"/>
          <p:cNvGraphicFramePr>
            <a:graphicFrameLocks noGrp="1"/>
          </p:cNvGraphicFramePr>
          <p:nvPr/>
        </p:nvGraphicFramePr>
        <p:xfrm>
          <a:off x="5638800" y="1600200"/>
          <a:ext cx="3657600" cy="4366260"/>
        </p:xfrm>
        <a:graphic>
          <a:graphicData uri="http://schemas.openxmlformats.org/drawingml/2006/table">
            <a:tbl>
              <a:tblPr/>
              <a:tblGrid>
                <a:gridCol w="609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gridSpan="2">
                  <a:txBody>
                    <a:bodyPr/>
                    <a:lstStyle/>
                    <a:p>
                      <a:pPr algn="l"/>
                      <a:r>
                        <a:rPr lang="en-US" sz="2800" b="0" i="1" dirty="0">
                          <a:solidFill>
                            <a:srgbClr val="000000"/>
                          </a:solidFill>
                          <a:latin typeface="Tahoma"/>
                        </a:rPr>
                        <a:t>About</a:t>
                      </a:r>
                      <a:r>
                        <a:rPr lang="en-US" sz="2800" b="0" dirty="0">
                          <a:solidFill>
                            <a:srgbClr val="000000"/>
                          </a:solidFill>
                          <a:latin typeface="Tahoma"/>
                        </a:rPr>
                        <a:t>  how many more pages did they read in hour 6 than hour 5?</a:t>
                      </a:r>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t"/>
                      <a:r>
                        <a:rPr lang="en-US" sz="2800" b="1">
                          <a:solidFill>
                            <a:srgbClr val="000000"/>
                          </a:solidFill>
                        </a:rPr>
                        <a:t>A</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40 pages</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l" fontAlgn="t"/>
                      <a:r>
                        <a:rPr lang="en-US" sz="2800" b="1">
                          <a:solidFill>
                            <a:srgbClr val="000000"/>
                          </a:solidFill>
                        </a:rPr>
                        <a:t>B</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30 pages</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l" fontAlgn="t"/>
                      <a:r>
                        <a:rPr lang="en-US" sz="2800" b="1">
                          <a:solidFill>
                            <a:srgbClr val="000000"/>
                          </a:solidFill>
                        </a:rPr>
                        <a:t>C</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20 pages</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l" fontAlgn="t"/>
                      <a:r>
                        <a:rPr lang="en-US" sz="2800" b="1">
                          <a:solidFill>
                            <a:srgbClr val="000000"/>
                          </a:solidFill>
                        </a:rPr>
                        <a:t>D</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10 pages</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graphicFrame>
        <p:nvGraphicFramePr>
          <p:cNvPr id="3" name="Table 2"/>
          <p:cNvGraphicFramePr>
            <a:graphicFrameLocks noGrp="1"/>
          </p:cNvGraphicFramePr>
          <p:nvPr/>
        </p:nvGraphicFramePr>
        <p:xfrm>
          <a:off x="304800" y="838200"/>
          <a:ext cx="8610600" cy="5268416"/>
        </p:xfrm>
        <a:graphic>
          <a:graphicData uri="http://schemas.openxmlformats.org/drawingml/2006/table">
            <a:tbl>
              <a:tblPr/>
              <a:tblGrid>
                <a:gridCol w="887691">
                  <a:extLst>
                    <a:ext uri="{9D8B030D-6E8A-4147-A177-3AD203B41FA5}">
                      <a16:colId xmlns:a16="http://schemas.microsoft.com/office/drawing/2014/main" val="20000"/>
                    </a:ext>
                  </a:extLst>
                </a:gridCol>
                <a:gridCol w="7722909">
                  <a:extLst>
                    <a:ext uri="{9D8B030D-6E8A-4147-A177-3AD203B41FA5}">
                      <a16:colId xmlns:a16="http://schemas.microsoft.com/office/drawing/2014/main" val="20001"/>
                    </a:ext>
                  </a:extLst>
                </a:gridCol>
              </a:tblGrid>
              <a:tr h="1170486">
                <a:tc gridSpan="2">
                  <a:txBody>
                    <a:bodyPr/>
                    <a:lstStyle/>
                    <a:p>
                      <a:pPr algn="l"/>
                      <a:r>
                        <a:rPr lang="en-US" sz="2800" b="0" dirty="0">
                          <a:solidFill>
                            <a:srgbClr val="000000"/>
                          </a:solidFill>
                          <a:latin typeface="Tahoma"/>
                        </a:rPr>
                        <a:t>Sharon was playing her favorite video game. She played three games and scored 319, 292, and 274.</a:t>
                      </a:r>
                    </a:p>
                    <a:p>
                      <a:pPr algn="l"/>
                      <a:endParaRPr lang="en-US" sz="2800" dirty="0">
                        <a:solidFill>
                          <a:srgbClr val="000000"/>
                        </a:solidFill>
                      </a:endParaRPr>
                    </a:p>
                    <a:p>
                      <a:pPr algn="l"/>
                      <a:r>
                        <a:rPr lang="en-US" sz="2800" b="0" dirty="0">
                          <a:solidFill>
                            <a:srgbClr val="000000"/>
                          </a:solidFill>
                          <a:latin typeface="Tahoma"/>
                        </a:rPr>
                        <a:t>Which shows the best way to </a:t>
                      </a:r>
                      <a:r>
                        <a:rPr lang="en-US" sz="2800" b="0" i="1" dirty="0">
                          <a:solidFill>
                            <a:srgbClr val="000000"/>
                          </a:solidFill>
                          <a:latin typeface="Tahoma"/>
                        </a:rPr>
                        <a:t>estimate</a:t>
                      </a:r>
                      <a:r>
                        <a:rPr lang="en-US" sz="2800" b="0" dirty="0">
                          <a:solidFill>
                            <a:srgbClr val="000000"/>
                          </a:solidFill>
                          <a:latin typeface="Tahoma"/>
                        </a:rPr>
                        <a:t>  Sharon's total score for three games?</a:t>
                      </a:r>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736079">
                <a:tc>
                  <a:txBody>
                    <a:bodyPr/>
                    <a:lstStyle/>
                    <a:p>
                      <a:pPr algn="l" fontAlgn="t"/>
                      <a:r>
                        <a:rPr lang="en-US" sz="2800" b="1">
                          <a:solidFill>
                            <a:srgbClr val="000000"/>
                          </a:solidFill>
                        </a:rPr>
                        <a:t>A</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400 + 300 + 300 = 1,000</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736079">
                <a:tc>
                  <a:txBody>
                    <a:bodyPr/>
                    <a:lstStyle/>
                    <a:p>
                      <a:pPr algn="l" fontAlgn="t"/>
                      <a:r>
                        <a:rPr lang="en-US" sz="2800" b="1">
                          <a:solidFill>
                            <a:srgbClr val="000000"/>
                          </a:solidFill>
                        </a:rPr>
                        <a:t>B</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300 + 300 + 300 = 900</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736079">
                <a:tc>
                  <a:txBody>
                    <a:bodyPr/>
                    <a:lstStyle/>
                    <a:p>
                      <a:pPr algn="l" fontAlgn="t"/>
                      <a:r>
                        <a:rPr lang="en-US" sz="2800" b="1">
                          <a:solidFill>
                            <a:srgbClr val="000000"/>
                          </a:solidFill>
                        </a:rPr>
                        <a:t>C</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300 + 300 + 200 = 800</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736079">
                <a:tc>
                  <a:txBody>
                    <a:bodyPr/>
                    <a:lstStyle/>
                    <a:p>
                      <a:pPr algn="l" fontAlgn="t"/>
                      <a:r>
                        <a:rPr lang="en-US" sz="2800" b="1">
                          <a:solidFill>
                            <a:srgbClr val="000000"/>
                          </a:solidFill>
                        </a:rPr>
                        <a:t>D</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300 + 200 + 200 = 700</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33794" name="Picture 2" descr="https://edtechinfosystems.com/bmtimages/PrintImages_96/119766_96.png?GUID=44e07fb3-23a3-45ca-9b7a-5f2e04651ee7"/>
          <p:cNvPicPr>
            <a:picLocks noChangeAspect="1" noChangeArrowheads="1"/>
          </p:cNvPicPr>
          <p:nvPr/>
        </p:nvPicPr>
        <p:blipFill>
          <a:blip r:embed="rId2" cstate="print"/>
          <a:srcRect/>
          <a:stretch>
            <a:fillRect/>
          </a:stretch>
        </p:blipFill>
        <p:spPr bwMode="auto">
          <a:xfrm>
            <a:off x="2438400" y="304800"/>
            <a:ext cx="4419600" cy="62065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24578" name="Picture 2" descr="https://edtechinfosystems.com/bmtimages/PrintImages_96/119705_96.png?GUID=03562eee-3c51-4566-8a3e-3f99a363093f"/>
          <p:cNvPicPr>
            <a:picLocks noChangeAspect="1" noChangeArrowheads="1"/>
          </p:cNvPicPr>
          <p:nvPr/>
        </p:nvPicPr>
        <p:blipFill>
          <a:blip r:embed="rId2" cstate="print"/>
          <a:srcRect/>
          <a:stretch>
            <a:fillRect/>
          </a:stretch>
        </p:blipFill>
        <p:spPr bwMode="auto">
          <a:xfrm>
            <a:off x="2286000" y="127210"/>
            <a:ext cx="4495800" cy="65021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25602" name="Picture 2" descr="https://edtechinfosystems.com/bmtimages/PrintImages_96/114843_96.png?GUID=deee0d23-f510-4bb5-862d-dad6c9c9f35b"/>
          <p:cNvPicPr>
            <a:picLocks noChangeAspect="1" noChangeArrowheads="1"/>
          </p:cNvPicPr>
          <p:nvPr/>
        </p:nvPicPr>
        <p:blipFill>
          <a:blip r:embed="rId2" cstate="print"/>
          <a:srcRect/>
          <a:stretch>
            <a:fillRect/>
          </a:stretch>
        </p:blipFill>
        <p:spPr bwMode="auto">
          <a:xfrm>
            <a:off x="1600200" y="609600"/>
            <a:ext cx="6308711" cy="50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26626" name="Picture 2" descr="https://edtechinfosystems.com/bmtimages/PrintImages_96/166358_96.png?GUID=3b986ac0-9bef-4605-a13f-8206f58c102a"/>
          <p:cNvPicPr>
            <a:picLocks noChangeAspect="1" noChangeArrowheads="1"/>
          </p:cNvPicPr>
          <p:nvPr/>
        </p:nvPicPr>
        <p:blipFill>
          <a:blip r:embed="rId2" cstate="print"/>
          <a:srcRect/>
          <a:stretch>
            <a:fillRect/>
          </a:stretch>
        </p:blipFill>
        <p:spPr bwMode="auto">
          <a:xfrm>
            <a:off x="2362200" y="86710"/>
            <a:ext cx="3962400" cy="66950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27650" name="Picture 2" descr="https://edtechinfosystems.com/bmtimages/PrintImages_96/114837_96.png?GUID=2f2e70a6-4bee-44ea-9dd4-17dd9d0a93fc"/>
          <p:cNvPicPr>
            <a:picLocks noChangeAspect="1" noChangeArrowheads="1"/>
          </p:cNvPicPr>
          <p:nvPr/>
        </p:nvPicPr>
        <p:blipFill>
          <a:blip r:embed="rId2" cstate="print"/>
          <a:srcRect/>
          <a:stretch>
            <a:fillRect/>
          </a:stretch>
        </p:blipFill>
        <p:spPr bwMode="auto">
          <a:xfrm>
            <a:off x="1676400" y="609600"/>
            <a:ext cx="6172200" cy="49024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sp>
        <p:nvSpPr>
          <p:cNvPr id="3" name="Rectangle 2"/>
          <p:cNvSpPr/>
          <p:nvPr/>
        </p:nvSpPr>
        <p:spPr>
          <a:xfrm>
            <a:off x="1143000" y="228600"/>
            <a:ext cx="7620000" cy="1569660"/>
          </a:xfrm>
          <a:prstGeom prst="rect">
            <a:avLst/>
          </a:prstGeom>
        </p:spPr>
        <p:txBody>
          <a:bodyPr wrap="square">
            <a:spAutoFit/>
          </a:bodyPr>
          <a:lstStyle/>
          <a:p>
            <a:r>
              <a:rPr lang="en-US" sz="2400" dirty="0"/>
              <a:t>The Life and Science Museum attendance was greater in February and March as compared to January. The attendance for January, February, and March is shown in this table.</a:t>
            </a:r>
          </a:p>
        </p:txBody>
      </p:sp>
      <p:pic>
        <p:nvPicPr>
          <p:cNvPr id="28674" name="Picture 2" descr="https://edtechinfosystems.com/bmtimages/QuestionsImages/image/3rdMathGraphics/MSEKemperB2/47056s.png"/>
          <p:cNvPicPr>
            <a:picLocks noChangeAspect="1" noChangeArrowheads="1"/>
          </p:cNvPicPr>
          <p:nvPr/>
        </p:nvPicPr>
        <p:blipFill>
          <a:blip r:embed="rId2" cstate="print"/>
          <a:srcRect/>
          <a:stretch>
            <a:fillRect/>
          </a:stretch>
        </p:blipFill>
        <p:spPr bwMode="auto">
          <a:xfrm>
            <a:off x="152400" y="1905000"/>
            <a:ext cx="5181600" cy="2438400"/>
          </a:xfrm>
          <a:prstGeom prst="rect">
            <a:avLst/>
          </a:prstGeom>
          <a:noFill/>
        </p:spPr>
      </p:pic>
      <p:graphicFrame>
        <p:nvGraphicFramePr>
          <p:cNvPr id="5" name="Table 4"/>
          <p:cNvGraphicFramePr>
            <a:graphicFrameLocks noGrp="1"/>
          </p:cNvGraphicFramePr>
          <p:nvPr/>
        </p:nvGraphicFramePr>
        <p:xfrm>
          <a:off x="5334000" y="1897380"/>
          <a:ext cx="3886200" cy="4122420"/>
        </p:xfrm>
        <a:graphic>
          <a:graphicData uri="http://schemas.openxmlformats.org/drawingml/2006/table">
            <a:tbl>
              <a:tblPr/>
              <a:tblGrid>
                <a:gridCol w="6477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0">
                <a:tc gridSpan="2">
                  <a:txBody>
                    <a:bodyPr/>
                    <a:lstStyle/>
                    <a:p>
                      <a:pPr algn="l"/>
                      <a:r>
                        <a:rPr lang="en-US" sz="2800" b="0" dirty="0">
                          <a:solidFill>
                            <a:srgbClr val="000000"/>
                          </a:solidFill>
                          <a:latin typeface="Tahoma"/>
                        </a:rPr>
                        <a:t>How many more people attended the museum in March than in January?</a:t>
                      </a:r>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t"/>
                      <a:r>
                        <a:rPr lang="en-US" sz="2400" b="1">
                          <a:solidFill>
                            <a:srgbClr val="000000"/>
                          </a:solidFill>
                        </a:rPr>
                        <a:t>A</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dirty="0">
                          <a:solidFill>
                            <a:srgbClr val="000000"/>
                          </a:solidFill>
                          <a:latin typeface="Tahoma"/>
                        </a:rPr>
                        <a:t>1,117</a:t>
                      </a:r>
                      <a:endParaRPr lang="en-US" sz="24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l" fontAlgn="t"/>
                      <a:r>
                        <a:rPr lang="en-US" sz="2400" b="1">
                          <a:solidFill>
                            <a:srgbClr val="000000"/>
                          </a:solidFill>
                        </a:rPr>
                        <a:t>B</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dirty="0">
                          <a:solidFill>
                            <a:srgbClr val="000000"/>
                          </a:solidFill>
                          <a:latin typeface="Tahoma"/>
                        </a:rPr>
                        <a:t>1,241</a:t>
                      </a:r>
                      <a:endParaRPr lang="en-US" sz="24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l" fontAlgn="t"/>
                      <a:r>
                        <a:rPr lang="en-US" sz="2400" b="1">
                          <a:solidFill>
                            <a:srgbClr val="000000"/>
                          </a:solidFill>
                        </a:rPr>
                        <a:t>C</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dirty="0">
                          <a:solidFill>
                            <a:srgbClr val="000000"/>
                          </a:solidFill>
                          <a:latin typeface="Tahoma"/>
                        </a:rPr>
                        <a:t>2,358</a:t>
                      </a:r>
                      <a:endParaRPr lang="en-US" sz="24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l" fontAlgn="t"/>
                      <a:r>
                        <a:rPr lang="en-US" sz="2400" b="1">
                          <a:solidFill>
                            <a:srgbClr val="000000"/>
                          </a:solidFill>
                        </a:rPr>
                        <a:t>D</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dirty="0">
                          <a:solidFill>
                            <a:srgbClr val="000000"/>
                          </a:solidFill>
                          <a:latin typeface="Tahoma"/>
                        </a:rPr>
                        <a:t>5,288</a:t>
                      </a:r>
                      <a:endParaRPr lang="en-US" sz="24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29698" name="Picture 2" descr="https://edtechinfosystems.com/bmtimages/PrintImages_96/144090_96.png?GUID=87883412-50a6-42a7-90f3-a9be7a42dc36"/>
          <p:cNvPicPr>
            <a:picLocks noChangeAspect="1" noChangeArrowheads="1"/>
          </p:cNvPicPr>
          <p:nvPr/>
        </p:nvPicPr>
        <p:blipFill>
          <a:blip r:embed="rId2" cstate="print"/>
          <a:srcRect/>
          <a:stretch>
            <a:fillRect/>
          </a:stretch>
        </p:blipFill>
        <p:spPr bwMode="auto">
          <a:xfrm>
            <a:off x="1752600" y="228600"/>
            <a:ext cx="6212987" cy="632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200" y="304800"/>
            <a:ext cx="1524000" cy="369332"/>
          </a:xfrm>
          <a:prstGeom prst="rect">
            <a:avLst/>
          </a:prstGeom>
          <a:noFill/>
        </p:spPr>
        <p:txBody>
          <a:bodyPr wrap="square" rtlCol="0">
            <a:spAutoFit/>
          </a:bodyPr>
          <a:lstStyle/>
          <a:p>
            <a:r>
              <a:rPr lang="en-US" dirty="0"/>
              <a:t>NBT 2</a:t>
            </a:r>
          </a:p>
        </p:txBody>
      </p:sp>
      <p:sp>
        <p:nvSpPr>
          <p:cNvPr id="3" name="Rectangle 2"/>
          <p:cNvSpPr/>
          <p:nvPr/>
        </p:nvSpPr>
        <p:spPr>
          <a:xfrm>
            <a:off x="762000" y="95071"/>
            <a:ext cx="8382000" cy="1200329"/>
          </a:xfrm>
          <a:prstGeom prst="rect">
            <a:avLst/>
          </a:prstGeom>
        </p:spPr>
        <p:txBody>
          <a:bodyPr wrap="square">
            <a:spAutoFit/>
          </a:bodyPr>
          <a:lstStyle/>
          <a:p>
            <a:r>
              <a:rPr lang="en-US" sz="2400" dirty="0"/>
              <a:t>The </a:t>
            </a:r>
            <a:r>
              <a:rPr lang="en-US" sz="2400" dirty="0" err="1"/>
              <a:t>Eastway</a:t>
            </a:r>
            <a:r>
              <a:rPr lang="en-US" sz="2400" dirty="0"/>
              <a:t> Elementary School Chorus performed at the mall last week. The number of chorus members who are 3rd and 4</a:t>
            </a:r>
            <a:r>
              <a:rPr lang="en-US" sz="2400" baseline="30000" dirty="0"/>
              <a:t>th</a:t>
            </a:r>
            <a:r>
              <a:rPr lang="en-US" sz="2400" dirty="0"/>
              <a:t> graders is shown in the table.</a:t>
            </a:r>
          </a:p>
        </p:txBody>
      </p:sp>
      <p:pic>
        <p:nvPicPr>
          <p:cNvPr id="30722" name="Picture 2" descr="https://edtechinfosystems.com/bmtimages/QuestionsImages/image/3rdMathGraphics/MSDeSotoComp/47017s.png"/>
          <p:cNvPicPr>
            <a:picLocks noChangeAspect="1" noChangeArrowheads="1"/>
          </p:cNvPicPr>
          <p:nvPr/>
        </p:nvPicPr>
        <p:blipFill>
          <a:blip r:embed="rId2" cstate="print"/>
          <a:srcRect/>
          <a:stretch>
            <a:fillRect/>
          </a:stretch>
        </p:blipFill>
        <p:spPr bwMode="auto">
          <a:xfrm>
            <a:off x="1170992" y="1295400"/>
            <a:ext cx="6830008" cy="1828800"/>
          </a:xfrm>
          <a:prstGeom prst="rect">
            <a:avLst/>
          </a:prstGeom>
          <a:noFill/>
        </p:spPr>
      </p:pic>
      <p:graphicFrame>
        <p:nvGraphicFramePr>
          <p:cNvPr id="5" name="Table 4"/>
          <p:cNvGraphicFramePr>
            <a:graphicFrameLocks noGrp="1"/>
          </p:cNvGraphicFramePr>
          <p:nvPr/>
        </p:nvGraphicFramePr>
        <p:xfrm>
          <a:off x="304800" y="3200400"/>
          <a:ext cx="9144000" cy="3512820"/>
        </p:xfrm>
        <a:graphic>
          <a:graphicData uri="http://schemas.openxmlformats.org/drawingml/2006/table">
            <a:tbl>
              <a:tblPr/>
              <a:tblGrid>
                <a:gridCol w="91440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0">
                <a:tc gridSpan="2">
                  <a:txBody>
                    <a:bodyPr/>
                    <a:lstStyle/>
                    <a:p>
                      <a:pPr algn="l"/>
                      <a:r>
                        <a:rPr lang="en-US" sz="2400" b="0" dirty="0">
                          <a:solidFill>
                            <a:srgbClr val="000000"/>
                          </a:solidFill>
                          <a:latin typeface="Tahoma"/>
                        </a:rPr>
                        <a:t>If there are 107 total 3</a:t>
                      </a:r>
                      <a:r>
                        <a:rPr lang="en-US" sz="2400" b="0" baseline="30000" dirty="0">
                          <a:solidFill>
                            <a:srgbClr val="000000"/>
                          </a:solidFill>
                          <a:latin typeface="Tahoma"/>
                        </a:rPr>
                        <a:t>rd</a:t>
                      </a:r>
                      <a:r>
                        <a:rPr lang="en-US" sz="2400" b="0" dirty="0">
                          <a:solidFill>
                            <a:srgbClr val="000000"/>
                          </a:solidFill>
                          <a:latin typeface="Tahoma"/>
                        </a:rPr>
                        <a:t> and 4</a:t>
                      </a:r>
                      <a:r>
                        <a:rPr lang="en-US" sz="2400" b="0" baseline="30000" dirty="0">
                          <a:solidFill>
                            <a:srgbClr val="000000"/>
                          </a:solidFill>
                          <a:latin typeface="Tahoma"/>
                        </a:rPr>
                        <a:t>th</a:t>
                      </a:r>
                      <a:r>
                        <a:rPr lang="en-US" sz="2400" b="0" dirty="0">
                          <a:solidFill>
                            <a:srgbClr val="000000"/>
                          </a:solidFill>
                          <a:latin typeface="Tahoma"/>
                        </a:rPr>
                        <a:t> graders in the school chorus, which method is </a:t>
                      </a:r>
                      <a:r>
                        <a:rPr lang="en-US" sz="2400" b="0" i="1" dirty="0">
                          <a:solidFill>
                            <a:srgbClr val="000000"/>
                          </a:solidFill>
                          <a:latin typeface="Tahoma"/>
                        </a:rPr>
                        <a:t>best</a:t>
                      </a:r>
                      <a:r>
                        <a:rPr lang="en-US" sz="2400" b="0" dirty="0">
                          <a:solidFill>
                            <a:srgbClr val="000000"/>
                          </a:solidFill>
                          <a:latin typeface="Tahoma"/>
                        </a:rPr>
                        <a:t>  used to find the number of 3</a:t>
                      </a:r>
                      <a:r>
                        <a:rPr lang="en-US" sz="2400" b="0" baseline="30000" dirty="0">
                          <a:solidFill>
                            <a:srgbClr val="000000"/>
                          </a:solidFill>
                          <a:latin typeface="Tahoma"/>
                        </a:rPr>
                        <a:t>rd</a:t>
                      </a:r>
                      <a:r>
                        <a:rPr lang="en-US" sz="2400" b="0" dirty="0">
                          <a:solidFill>
                            <a:srgbClr val="000000"/>
                          </a:solidFill>
                          <a:latin typeface="Tahoma"/>
                        </a:rPr>
                        <a:t> graders in the school chorus?</a:t>
                      </a:r>
                      <a:endParaRPr lang="en-US" sz="24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t"/>
                      <a:r>
                        <a:rPr lang="en-US" sz="2400" b="1">
                          <a:solidFill>
                            <a:srgbClr val="000000"/>
                          </a:solidFill>
                        </a:rPr>
                        <a:t>A</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a:solidFill>
                            <a:srgbClr val="000000"/>
                          </a:solidFill>
                          <a:latin typeface="Tahoma"/>
                        </a:rPr>
                        <a:t>Add 48 and 59</a:t>
                      </a:r>
                      <a:endParaRPr lang="en-US" sz="24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l" fontAlgn="t"/>
                      <a:r>
                        <a:rPr lang="en-US" sz="2400" b="1">
                          <a:solidFill>
                            <a:srgbClr val="000000"/>
                          </a:solidFill>
                        </a:rPr>
                        <a:t>B</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a:solidFill>
                            <a:srgbClr val="000000"/>
                          </a:solidFill>
                          <a:latin typeface="Tahoma"/>
                        </a:rPr>
                        <a:t>Add 107 and 59</a:t>
                      </a:r>
                      <a:endParaRPr lang="en-US" sz="24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l" fontAlgn="t"/>
                      <a:r>
                        <a:rPr lang="en-US" sz="2400" b="1">
                          <a:solidFill>
                            <a:srgbClr val="000000"/>
                          </a:solidFill>
                        </a:rPr>
                        <a:t>C</a:t>
                      </a:r>
                      <a:r>
                        <a:rPr lang="en-US" sz="2400">
                          <a:solidFill>
                            <a:srgbClr val="000000"/>
                          </a:solidFill>
                        </a:rPr>
                        <a:t>.</a:t>
                      </a:r>
                    </a:p>
                  </a:txBody>
                  <a:tcPr marL="95250" marR="95250" marT="95250" marB="95250">
                    <a:lnL>
                      <a:noFill/>
                    </a:lnL>
                    <a:lnR>
                      <a:noFill/>
                    </a:lnR>
                    <a:lnT>
                      <a:noFill/>
                    </a:lnT>
                    <a:lnB>
                      <a:noFill/>
                    </a:lnB>
                  </a:tcPr>
                </a:tc>
                <a:tc>
                  <a:txBody>
                    <a:bodyPr/>
                    <a:lstStyle/>
                    <a:p>
                      <a:pPr algn="l"/>
                      <a:r>
                        <a:rPr lang="en-US" sz="2400" b="0">
                          <a:solidFill>
                            <a:srgbClr val="000000"/>
                          </a:solidFill>
                          <a:latin typeface="Tahoma"/>
                        </a:rPr>
                        <a:t>Subtract 48 from 107</a:t>
                      </a:r>
                      <a:endParaRPr lang="en-US" sz="24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l" fontAlgn="t"/>
                      <a:r>
                        <a:rPr lang="en-US" sz="2400" b="1" dirty="0">
                          <a:solidFill>
                            <a:srgbClr val="000000"/>
                          </a:solidFill>
                        </a:rPr>
                        <a:t>D</a:t>
                      </a:r>
                      <a:r>
                        <a:rPr lang="en-US" sz="2400" dirty="0">
                          <a:solidFill>
                            <a:srgbClr val="000000"/>
                          </a:solidFill>
                        </a:rPr>
                        <a:t>.</a:t>
                      </a:r>
                    </a:p>
                  </a:txBody>
                  <a:tcPr marL="95250" marR="95250" marT="95250" marB="95250">
                    <a:lnL>
                      <a:noFill/>
                    </a:lnL>
                    <a:lnR>
                      <a:noFill/>
                    </a:lnR>
                    <a:lnT>
                      <a:noFill/>
                    </a:lnT>
                    <a:lnB>
                      <a:noFill/>
                    </a:lnB>
                  </a:tcPr>
                </a:tc>
                <a:tc>
                  <a:txBody>
                    <a:bodyPr/>
                    <a:lstStyle/>
                    <a:p>
                      <a:pPr algn="l"/>
                      <a:r>
                        <a:rPr lang="en-US" sz="2400" b="0" dirty="0">
                          <a:solidFill>
                            <a:srgbClr val="000000"/>
                          </a:solidFill>
                          <a:latin typeface="Tahoma"/>
                        </a:rPr>
                        <a:t>Subtract 59 from 107</a:t>
                      </a:r>
                      <a:endParaRPr lang="en-US" sz="24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10242" name="Picture 2" descr="https://edtechinfosystems.com/bmtimages/PrintImages_96/119744_96.png?GUID=a90fdac6-91b8-4a65-a687-ea4c036d9f81"/>
          <p:cNvPicPr>
            <a:picLocks noChangeAspect="1" noChangeArrowheads="1"/>
          </p:cNvPicPr>
          <p:nvPr/>
        </p:nvPicPr>
        <p:blipFill>
          <a:blip r:embed="rId2" cstate="print"/>
          <a:srcRect/>
          <a:stretch>
            <a:fillRect/>
          </a:stretch>
        </p:blipFill>
        <p:spPr bwMode="auto">
          <a:xfrm>
            <a:off x="1828800" y="152400"/>
            <a:ext cx="5334000" cy="63535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31746" name="Picture 2" descr="https://edtechinfosystems.com/bmtimages/PrintImages_96/144666_96.png?GUID=b4dff737-4846-44a8-b6e8-923398b43483"/>
          <p:cNvPicPr>
            <a:picLocks noChangeAspect="1" noChangeArrowheads="1"/>
          </p:cNvPicPr>
          <p:nvPr/>
        </p:nvPicPr>
        <p:blipFill>
          <a:blip r:embed="rId2" cstate="print"/>
          <a:srcRect/>
          <a:stretch>
            <a:fillRect/>
          </a:stretch>
        </p:blipFill>
        <p:spPr bwMode="auto">
          <a:xfrm>
            <a:off x="1524000" y="533400"/>
            <a:ext cx="6553200" cy="472723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2</a:t>
            </a:r>
          </a:p>
        </p:txBody>
      </p:sp>
      <p:pic>
        <p:nvPicPr>
          <p:cNvPr id="32770" name="Picture 2" descr="https://edtechinfosystems.com/bmtimages/PrintImages_96/50227_96.png?GUID=1309fa29-8e14-4145-9d46-d23393dd7153"/>
          <p:cNvPicPr>
            <a:picLocks noChangeAspect="1" noChangeArrowheads="1"/>
          </p:cNvPicPr>
          <p:nvPr/>
        </p:nvPicPr>
        <p:blipFill>
          <a:blip r:embed="rId2" cstate="print"/>
          <a:srcRect/>
          <a:stretch>
            <a:fillRect/>
          </a:stretch>
        </p:blipFill>
        <p:spPr bwMode="auto">
          <a:xfrm>
            <a:off x="2209800" y="171449"/>
            <a:ext cx="4572000" cy="654977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graphicFrame>
        <p:nvGraphicFramePr>
          <p:cNvPr id="3" name="Table 2"/>
          <p:cNvGraphicFramePr>
            <a:graphicFrameLocks noGrp="1"/>
          </p:cNvGraphicFramePr>
          <p:nvPr/>
        </p:nvGraphicFramePr>
        <p:xfrm>
          <a:off x="304800" y="304800"/>
          <a:ext cx="8458201" cy="6374130"/>
        </p:xfrm>
        <a:graphic>
          <a:graphicData uri="http://schemas.openxmlformats.org/drawingml/2006/table">
            <a:tbl>
              <a:tblPr/>
              <a:tblGrid>
                <a:gridCol w="740093">
                  <a:extLst>
                    <a:ext uri="{9D8B030D-6E8A-4147-A177-3AD203B41FA5}">
                      <a16:colId xmlns:a16="http://schemas.microsoft.com/office/drawing/2014/main" val="20000"/>
                    </a:ext>
                  </a:extLst>
                </a:gridCol>
                <a:gridCol w="7718108">
                  <a:extLst>
                    <a:ext uri="{9D8B030D-6E8A-4147-A177-3AD203B41FA5}">
                      <a16:colId xmlns:a16="http://schemas.microsoft.com/office/drawing/2014/main" val="20001"/>
                    </a:ext>
                  </a:extLst>
                </a:gridCol>
              </a:tblGrid>
              <a:tr h="2811822">
                <a:tc gridSpan="2">
                  <a:txBody>
                    <a:bodyPr/>
                    <a:lstStyle/>
                    <a:p>
                      <a:pPr algn="l"/>
                      <a:r>
                        <a:rPr lang="en-US" sz="2800" b="0" dirty="0">
                          <a:solidFill>
                            <a:srgbClr val="000000"/>
                          </a:solidFill>
                          <a:latin typeface="Tahoma"/>
                        </a:rPr>
                        <a:t>Cassie spent $22 buying makeup. She bought eye shadow for $4 and mascara for $6. She also bought 3 lipsticks.</a:t>
                      </a:r>
                      <a:endParaRPr lang="en-US" sz="2800" dirty="0">
                        <a:solidFill>
                          <a:srgbClr val="000000"/>
                        </a:solidFill>
                      </a:endParaRPr>
                    </a:p>
                    <a:p>
                      <a:pPr algn="l"/>
                      <a:r>
                        <a:rPr lang="en-US" sz="2800" b="0" dirty="0">
                          <a:solidFill>
                            <a:srgbClr val="000000"/>
                          </a:solidFill>
                          <a:latin typeface="Tahoma"/>
                        </a:rPr>
                        <a:t>What was the cost of 1 lipstick?</a:t>
                      </a:r>
                    </a:p>
                    <a:p>
                      <a:pPr algn="l"/>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890577">
                <a:tc>
                  <a:txBody>
                    <a:bodyPr/>
                    <a:lstStyle/>
                    <a:p>
                      <a:pPr algn="l" fontAlgn="t"/>
                      <a:r>
                        <a:rPr lang="en-US" sz="2800" b="1">
                          <a:solidFill>
                            <a:srgbClr val="000000"/>
                          </a:solidFill>
                        </a:rPr>
                        <a:t>A</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$8</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890577">
                <a:tc>
                  <a:txBody>
                    <a:bodyPr/>
                    <a:lstStyle/>
                    <a:p>
                      <a:pPr algn="l" fontAlgn="t"/>
                      <a:r>
                        <a:rPr lang="en-US" sz="2800" b="1">
                          <a:solidFill>
                            <a:srgbClr val="000000"/>
                          </a:solidFill>
                        </a:rPr>
                        <a:t>B</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$6</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890577">
                <a:tc>
                  <a:txBody>
                    <a:bodyPr/>
                    <a:lstStyle/>
                    <a:p>
                      <a:pPr algn="l" fontAlgn="t"/>
                      <a:r>
                        <a:rPr lang="en-US" sz="2800" b="1">
                          <a:solidFill>
                            <a:srgbClr val="000000"/>
                          </a:solidFill>
                        </a:rPr>
                        <a:t>C</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$4</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890577">
                <a:tc>
                  <a:txBody>
                    <a:bodyPr/>
                    <a:lstStyle/>
                    <a:p>
                      <a:pPr algn="l" fontAlgn="t"/>
                      <a:r>
                        <a:rPr lang="en-US" sz="2800" b="1">
                          <a:solidFill>
                            <a:srgbClr val="000000"/>
                          </a:solidFill>
                        </a:rPr>
                        <a:t>D</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$2</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53250" name="Picture 2" descr="https://edtechinfosystems.com/bmtimages/PrintImages_96/142567_96.png?GUID=087aa1f2-174b-4b8d-9262-12d9c55d509d"/>
          <p:cNvPicPr>
            <a:picLocks noChangeAspect="1" noChangeArrowheads="1"/>
          </p:cNvPicPr>
          <p:nvPr/>
        </p:nvPicPr>
        <p:blipFill>
          <a:blip r:embed="rId2" cstate="print"/>
          <a:srcRect/>
          <a:stretch>
            <a:fillRect/>
          </a:stretch>
        </p:blipFill>
        <p:spPr bwMode="auto">
          <a:xfrm>
            <a:off x="1752600" y="198836"/>
            <a:ext cx="5410200" cy="63543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graphicFrame>
        <p:nvGraphicFramePr>
          <p:cNvPr id="3" name="Table 2"/>
          <p:cNvGraphicFramePr>
            <a:graphicFrameLocks noGrp="1"/>
          </p:cNvGraphicFramePr>
          <p:nvPr/>
        </p:nvGraphicFramePr>
        <p:xfrm>
          <a:off x="304800" y="685800"/>
          <a:ext cx="8534400" cy="5341620"/>
        </p:xfrm>
        <a:graphic>
          <a:graphicData uri="http://schemas.openxmlformats.org/drawingml/2006/table">
            <a:tbl>
              <a:tblPr/>
              <a:tblGrid>
                <a:gridCol w="746760">
                  <a:extLst>
                    <a:ext uri="{9D8B030D-6E8A-4147-A177-3AD203B41FA5}">
                      <a16:colId xmlns:a16="http://schemas.microsoft.com/office/drawing/2014/main" val="20000"/>
                    </a:ext>
                  </a:extLst>
                </a:gridCol>
                <a:gridCol w="7787640">
                  <a:extLst>
                    <a:ext uri="{9D8B030D-6E8A-4147-A177-3AD203B41FA5}">
                      <a16:colId xmlns:a16="http://schemas.microsoft.com/office/drawing/2014/main" val="20001"/>
                    </a:ext>
                  </a:extLst>
                </a:gridCol>
              </a:tblGrid>
              <a:tr h="0">
                <a:tc gridSpan="2">
                  <a:txBody>
                    <a:bodyPr/>
                    <a:lstStyle/>
                    <a:p>
                      <a:pPr algn="l"/>
                      <a:r>
                        <a:rPr lang="en-US" sz="3200" b="0" dirty="0">
                          <a:solidFill>
                            <a:srgbClr val="000000"/>
                          </a:solidFill>
                          <a:latin typeface="Tahoma"/>
                        </a:rPr>
                        <a:t>John spent $16 buying first aid supplies. He bought gauze pads for $5 and tape for $3. He also bought 4 boxes of bandages.</a:t>
                      </a:r>
                      <a:endParaRPr lang="en-US" sz="3200" dirty="0">
                        <a:solidFill>
                          <a:srgbClr val="000000"/>
                        </a:solidFill>
                      </a:endParaRPr>
                    </a:p>
                    <a:p>
                      <a:pPr algn="l"/>
                      <a:r>
                        <a:rPr lang="en-US" sz="3200" b="0" dirty="0">
                          <a:solidFill>
                            <a:srgbClr val="000000"/>
                          </a:solidFill>
                          <a:latin typeface="Tahoma"/>
                        </a:rPr>
                        <a:t>What was the cost of 1 box of bandages?</a:t>
                      </a:r>
                    </a:p>
                    <a:p>
                      <a:pPr algn="l"/>
                      <a:endParaRPr lang="en-US" sz="32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t"/>
                      <a:r>
                        <a:rPr lang="en-US" sz="3200" b="1">
                          <a:solidFill>
                            <a:srgbClr val="000000"/>
                          </a:solidFill>
                        </a:rPr>
                        <a:t>A</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3200" b="0">
                          <a:solidFill>
                            <a:srgbClr val="000000"/>
                          </a:solidFill>
                          <a:latin typeface="Tahoma"/>
                        </a:rPr>
                        <a:t>$5</a:t>
                      </a:r>
                      <a:endParaRPr lang="en-US" sz="32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l" fontAlgn="t"/>
                      <a:r>
                        <a:rPr lang="en-US" sz="3200" b="1">
                          <a:solidFill>
                            <a:srgbClr val="000000"/>
                          </a:solidFill>
                        </a:rPr>
                        <a:t>B</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3200" b="0">
                          <a:solidFill>
                            <a:srgbClr val="000000"/>
                          </a:solidFill>
                          <a:latin typeface="Tahoma"/>
                        </a:rPr>
                        <a:t>$4</a:t>
                      </a:r>
                      <a:endParaRPr lang="en-US" sz="32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l" fontAlgn="t"/>
                      <a:r>
                        <a:rPr lang="en-US" sz="3200" b="1">
                          <a:solidFill>
                            <a:srgbClr val="000000"/>
                          </a:solidFill>
                        </a:rPr>
                        <a:t>C</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3200" b="0">
                          <a:solidFill>
                            <a:srgbClr val="000000"/>
                          </a:solidFill>
                          <a:latin typeface="Tahoma"/>
                        </a:rPr>
                        <a:t>$2</a:t>
                      </a:r>
                      <a:endParaRPr lang="en-US" sz="32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l" fontAlgn="t"/>
                      <a:r>
                        <a:rPr lang="en-US" sz="3200" b="1">
                          <a:solidFill>
                            <a:srgbClr val="000000"/>
                          </a:solidFill>
                        </a:rPr>
                        <a:t>D</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3200" b="0" dirty="0">
                          <a:solidFill>
                            <a:srgbClr val="000000"/>
                          </a:solidFill>
                          <a:latin typeface="Tahoma"/>
                        </a:rPr>
                        <a:t>$1</a:t>
                      </a:r>
                      <a:endParaRPr lang="en-US" sz="32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51202" name="Picture 2" descr="https://edtechinfosystems.com/bmtimages/PrintImages_96/146520_96.png?GUID=2dee1750-7538-41ef-a47e-79d0e0d1eaf8"/>
          <p:cNvPicPr>
            <a:picLocks noChangeAspect="1" noChangeArrowheads="1"/>
          </p:cNvPicPr>
          <p:nvPr/>
        </p:nvPicPr>
        <p:blipFill>
          <a:blip r:embed="rId2" cstate="print"/>
          <a:srcRect/>
          <a:stretch>
            <a:fillRect/>
          </a:stretch>
        </p:blipFill>
        <p:spPr bwMode="auto">
          <a:xfrm>
            <a:off x="1358762" y="914400"/>
            <a:ext cx="6947038" cy="4191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49154" name="Picture 2" descr="https://edtechinfosystems.com/bmtimages/PrintImages_96/142768_96.png?GUID=86876b51-be2a-426d-bd0d-7dd1db51fc9e"/>
          <p:cNvPicPr>
            <a:picLocks noChangeAspect="1" noChangeArrowheads="1"/>
          </p:cNvPicPr>
          <p:nvPr/>
        </p:nvPicPr>
        <p:blipFill>
          <a:blip r:embed="rId2" cstate="print"/>
          <a:srcRect/>
          <a:stretch>
            <a:fillRect/>
          </a:stretch>
        </p:blipFill>
        <p:spPr bwMode="auto">
          <a:xfrm>
            <a:off x="1524000" y="381000"/>
            <a:ext cx="6553200" cy="596775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48130" name="Picture 2" descr="https://edtechinfosystems.com/bmtimages/PrintImages_96/166493_96.png?GUID=286cb439-a85c-47bd-b768-3c7a5f8e25c5"/>
          <p:cNvPicPr>
            <a:picLocks noChangeAspect="1" noChangeArrowheads="1"/>
          </p:cNvPicPr>
          <p:nvPr/>
        </p:nvPicPr>
        <p:blipFill>
          <a:blip r:embed="rId2" cstate="print"/>
          <a:srcRect/>
          <a:stretch>
            <a:fillRect/>
          </a:stretch>
        </p:blipFill>
        <p:spPr bwMode="auto">
          <a:xfrm>
            <a:off x="1600200" y="609600"/>
            <a:ext cx="6781800" cy="53194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47106" name="Picture 2" descr="https://edtechinfosystems.com/bmtimages/PrintImages_96/144872_96.png?GUID=5bc63eab-356f-4228-ac51-c6f5c0c1676a"/>
          <p:cNvPicPr>
            <a:picLocks noChangeAspect="1" noChangeArrowheads="1"/>
          </p:cNvPicPr>
          <p:nvPr/>
        </p:nvPicPr>
        <p:blipFill>
          <a:blip r:embed="rId2" cstate="print"/>
          <a:srcRect/>
          <a:stretch>
            <a:fillRect/>
          </a:stretch>
        </p:blipFill>
        <p:spPr bwMode="auto">
          <a:xfrm>
            <a:off x="1600200" y="228600"/>
            <a:ext cx="6248400" cy="61510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3</a:t>
            </a:r>
          </a:p>
        </p:txBody>
      </p:sp>
      <p:pic>
        <p:nvPicPr>
          <p:cNvPr id="46082" name="Picture 2" descr="https://edtechinfosystems.com/bmtimages/PrintImages_96/144871_96.png?GUID=0b6f002a-c16c-46e3-84bb-f0c7b555481a"/>
          <p:cNvPicPr>
            <a:picLocks noChangeAspect="1" noChangeArrowheads="1"/>
          </p:cNvPicPr>
          <p:nvPr/>
        </p:nvPicPr>
        <p:blipFill>
          <a:blip r:embed="rId2" cstate="print"/>
          <a:srcRect/>
          <a:stretch>
            <a:fillRect/>
          </a:stretch>
        </p:blipFill>
        <p:spPr bwMode="auto">
          <a:xfrm>
            <a:off x="1447800" y="381000"/>
            <a:ext cx="6629400" cy="56472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2050" name="Picture 2" descr="https://edtechinfosystems.com/bmtimages/PrintImages_96/166429_96.png?GUID=970336ae-d331-4983-b0c3-c6f59a37a526"/>
          <p:cNvPicPr>
            <a:picLocks noChangeAspect="1" noChangeArrowheads="1"/>
          </p:cNvPicPr>
          <p:nvPr/>
        </p:nvPicPr>
        <p:blipFill>
          <a:blip r:embed="rId2" cstate="print"/>
          <a:srcRect/>
          <a:stretch>
            <a:fillRect/>
          </a:stretch>
        </p:blipFill>
        <p:spPr bwMode="auto">
          <a:xfrm>
            <a:off x="2209800" y="152400"/>
            <a:ext cx="4876800" cy="652795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45058" name="Picture 2" descr="https://edtechinfosystems.com/bmtimages/PrintImages_96/144076_96.png?GUID=c95b19f3-a5a8-47d0-99cd-f62e3d294151"/>
          <p:cNvPicPr>
            <a:picLocks noChangeAspect="1" noChangeArrowheads="1"/>
          </p:cNvPicPr>
          <p:nvPr/>
        </p:nvPicPr>
        <p:blipFill>
          <a:blip r:embed="rId2" cstate="print"/>
          <a:srcRect/>
          <a:stretch>
            <a:fillRect/>
          </a:stretch>
        </p:blipFill>
        <p:spPr bwMode="auto">
          <a:xfrm>
            <a:off x="2209800" y="76200"/>
            <a:ext cx="4114800" cy="63841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44034" name="Picture 2" descr="https://edtechinfosystems.com/bmtimages/PrintImages_96/166439_96.png?GUID=9668c7b4-12ae-4a28-a877-75673ff03cb1"/>
          <p:cNvPicPr>
            <a:picLocks noChangeAspect="1" noChangeArrowheads="1"/>
          </p:cNvPicPr>
          <p:nvPr/>
        </p:nvPicPr>
        <p:blipFill>
          <a:blip r:embed="rId2" cstate="print"/>
          <a:srcRect/>
          <a:stretch>
            <a:fillRect/>
          </a:stretch>
        </p:blipFill>
        <p:spPr bwMode="auto">
          <a:xfrm>
            <a:off x="1828800" y="228600"/>
            <a:ext cx="5334000" cy="647214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43010" name="Picture 2" descr="https://edtechinfosystems.com/bmtimages/PrintImages_96/144837_96.png?GUID=94d512a0-fac2-448f-976a-38812f0de3d2"/>
          <p:cNvPicPr>
            <a:picLocks noChangeAspect="1" noChangeArrowheads="1"/>
          </p:cNvPicPr>
          <p:nvPr/>
        </p:nvPicPr>
        <p:blipFill>
          <a:blip r:embed="rId2" cstate="print"/>
          <a:srcRect/>
          <a:stretch>
            <a:fillRect/>
          </a:stretch>
        </p:blipFill>
        <p:spPr bwMode="auto">
          <a:xfrm>
            <a:off x="1981200" y="152400"/>
            <a:ext cx="5105400" cy="63969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41986" name="Picture 2" descr="https://edtechinfosystems.com/bmtimages/PrintImages_96/166438_96.png?GUID=43af8ea2-b425-4849-802d-536bea5a78f0"/>
          <p:cNvPicPr>
            <a:picLocks noChangeAspect="1" noChangeArrowheads="1"/>
          </p:cNvPicPr>
          <p:nvPr/>
        </p:nvPicPr>
        <p:blipFill>
          <a:blip r:embed="rId2" cstate="print"/>
          <a:srcRect/>
          <a:stretch>
            <a:fillRect/>
          </a:stretch>
        </p:blipFill>
        <p:spPr bwMode="auto">
          <a:xfrm>
            <a:off x="1447800" y="381000"/>
            <a:ext cx="6934200" cy="571546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graphicFrame>
        <p:nvGraphicFramePr>
          <p:cNvPr id="3" name="Table 2"/>
          <p:cNvGraphicFramePr>
            <a:graphicFrameLocks noGrp="1"/>
          </p:cNvGraphicFramePr>
          <p:nvPr/>
        </p:nvGraphicFramePr>
        <p:xfrm>
          <a:off x="533400" y="685800"/>
          <a:ext cx="8305800" cy="5871210"/>
        </p:xfrm>
        <a:graphic>
          <a:graphicData uri="http://schemas.openxmlformats.org/drawingml/2006/table">
            <a:tbl>
              <a:tblPr/>
              <a:tblGrid>
                <a:gridCol w="830580">
                  <a:extLst>
                    <a:ext uri="{9D8B030D-6E8A-4147-A177-3AD203B41FA5}">
                      <a16:colId xmlns:a16="http://schemas.microsoft.com/office/drawing/2014/main" val="20000"/>
                    </a:ext>
                  </a:extLst>
                </a:gridCol>
                <a:gridCol w="7475220">
                  <a:extLst>
                    <a:ext uri="{9D8B030D-6E8A-4147-A177-3AD203B41FA5}">
                      <a16:colId xmlns:a16="http://schemas.microsoft.com/office/drawing/2014/main" val="20001"/>
                    </a:ext>
                  </a:extLst>
                </a:gridCol>
              </a:tblGrid>
              <a:tr h="1781390">
                <a:tc gridSpan="2">
                  <a:txBody>
                    <a:bodyPr/>
                    <a:lstStyle/>
                    <a:p>
                      <a:pPr algn="l"/>
                      <a:r>
                        <a:rPr lang="en-US" sz="3600" b="0">
                          <a:solidFill>
                            <a:srgbClr val="000000"/>
                          </a:solidFill>
                          <a:latin typeface="Tahoma"/>
                        </a:rPr>
                        <a:t>What number goes in the gray rectangle to make the statement true?</a:t>
                      </a:r>
                      <a:endParaRPr lang="en-US" sz="360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022455">
                <a:tc>
                  <a:txBody>
                    <a:bodyPr/>
                    <a:lstStyle/>
                    <a:p>
                      <a:pPr algn="l" fontAlgn="t"/>
                      <a:r>
                        <a:rPr lang="en-US" sz="3600" b="1">
                          <a:solidFill>
                            <a:srgbClr val="000000"/>
                          </a:solidFill>
                        </a:rPr>
                        <a:t>A</a:t>
                      </a:r>
                      <a:r>
                        <a:rPr lang="en-US" sz="3600">
                          <a:solidFill>
                            <a:srgbClr val="000000"/>
                          </a:solidFill>
                        </a:rPr>
                        <a:t>.</a:t>
                      </a:r>
                    </a:p>
                  </a:txBody>
                  <a:tcPr marL="95250" marR="95250" marT="95250" marB="95250">
                    <a:lnL>
                      <a:noFill/>
                    </a:lnL>
                    <a:lnR>
                      <a:noFill/>
                    </a:lnR>
                    <a:lnT>
                      <a:noFill/>
                    </a:lnT>
                    <a:lnB>
                      <a:noFill/>
                    </a:lnB>
                  </a:tcPr>
                </a:tc>
                <a:tc>
                  <a:txBody>
                    <a:bodyPr/>
                    <a:lstStyle/>
                    <a:p>
                      <a:pPr algn="l"/>
                      <a:r>
                        <a:rPr lang="en-US" sz="3600" b="0">
                          <a:solidFill>
                            <a:srgbClr val="000000"/>
                          </a:solidFill>
                          <a:latin typeface="Tahoma"/>
                        </a:rPr>
                        <a:t>3087</a:t>
                      </a:r>
                      <a:endParaRPr lang="en-US" sz="36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1022455">
                <a:tc>
                  <a:txBody>
                    <a:bodyPr/>
                    <a:lstStyle/>
                    <a:p>
                      <a:pPr algn="l" fontAlgn="t"/>
                      <a:r>
                        <a:rPr lang="en-US" sz="3600" b="1">
                          <a:solidFill>
                            <a:srgbClr val="000000"/>
                          </a:solidFill>
                        </a:rPr>
                        <a:t>B</a:t>
                      </a:r>
                      <a:r>
                        <a:rPr lang="en-US" sz="3600">
                          <a:solidFill>
                            <a:srgbClr val="000000"/>
                          </a:solidFill>
                        </a:rPr>
                        <a:t>.</a:t>
                      </a:r>
                    </a:p>
                  </a:txBody>
                  <a:tcPr marL="95250" marR="95250" marT="95250" marB="95250">
                    <a:lnL>
                      <a:noFill/>
                    </a:lnL>
                    <a:lnR>
                      <a:noFill/>
                    </a:lnR>
                    <a:lnT>
                      <a:noFill/>
                    </a:lnT>
                    <a:lnB>
                      <a:noFill/>
                    </a:lnB>
                  </a:tcPr>
                </a:tc>
                <a:tc>
                  <a:txBody>
                    <a:bodyPr/>
                    <a:lstStyle/>
                    <a:p>
                      <a:pPr algn="l"/>
                      <a:r>
                        <a:rPr lang="en-US" sz="3600" b="0">
                          <a:solidFill>
                            <a:srgbClr val="000000"/>
                          </a:solidFill>
                          <a:latin typeface="Tahoma"/>
                        </a:rPr>
                        <a:t>3088</a:t>
                      </a:r>
                      <a:endParaRPr lang="en-US" sz="36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1022455">
                <a:tc>
                  <a:txBody>
                    <a:bodyPr/>
                    <a:lstStyle/>
                    <a:p>
                      <a:pPr algn="l" fontAlgn="t"/>
                      <a:r>
                        <a:rPr lang="en-US" sz="3600" b="1">
                          <a:solidFill>
                            <a:srgbClr val="000000"/>
                          </a:solidFill>
                        </a:rPr>
                        <a:t>C</a:t>
                      </a:r>
                      <a:r>
                        <a:rPr lang="en-US" sz="3600">
                          <a:solidFill>
                            <a:srgbClr val="000000"/>
                          </a:solidFill>
                        </a:rPr>
                        <a:t>.</a:t>
                      </a:r>
                    </a:p>
                  </a:txBody>
                  <a:tcPr marL="95250" marR="95250" marT="95250" marB="95250">
                    <a:lnL>
                      <a:noFill/>
                    </a:lnL>
                    <a:lnR>
                      <a:noFill/>
                    </a:lnR>
                    <a:lnT>
                      <a:noFill/>
                    </a:lnT>
                    <a:lnB>
                      <a:noFill/>
                    </a:lnB>
                  </a:tcPr>
                </a:tc>
                <a:tc>
                  <a:txBody>
                    <a:bodyPr/>
                    <a:lstStyle/>
                    <a:p>
                      <a:pPr algn="l"/>
                      <a:r>
                        <a:rPr lang="en-US" sz="3600" b="0">
                          <a:solidFill>
                            <a:srgbClr val="000000"/>
                          </a:solidFill>
                          <a:latin typeface="Tahoma"/>
                        </a:rPr>
                        <a:t>3098</a:t>
                      </a:r>
                      <a:endParaRPr lang="en-US" sz="36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1022455">
                <a:tc>
                  <a:txBody>
                    <a:bodyPr/>
                    <a:lstStyle/>
                    <a:p>
                      <a:pPr algn="l" fontAlgn="t"/>
                      <a:r>
                        <a:rPr lang="en-US" sz="3600" b="1">
                          <a:solidFill>
                            <a:srgbClr val="000000"/>
                          </a:solidFill>
                        </a:rPr>
                        <a:t>D</a:t>
                      </a:r>
                      <a:r>
                        <a:rPr lang="en-US" sz="3600">
                          <a:solidFill>
                            <a:srgbClr val="000000"/>
                          </a:solidFill>
                        </a:rPr>
                        <a:t>.</a:t>
                      </a:r>
                    </a:p>
                  </a:txBody>
                  <a:tcPr marL="95250" marR="95250" marT="95250" marB="95250">
                    <a:lnL>
                      <a:noFill/>
                    </a:lnL>
                    <a:lnR>
                      <a:noFill/>
                    </a:lnR>
                    <a:lnT>
                      <a:noFill/>
                    </a:lnT>
                    <a:lnB>
                      <a:noFill/>
                    </a:lnB>
                  </a:tcPr>
                </a:tc>
                <a:tc>
                  <a:txBody>
                    <a:bodyPr/>
                    <a:lstStyle/>
                    <a:p>
                      <a:pPr algn="l"/>
                      <a:r>
                        <a:rPr lang="en-US" sz="3600" b="0" dirty="0">
                          <a:solidFill>
                            <a:srgbClr val="000000"/>
                          </a:solidFill>
                          <a:latin typeface="Tahoma"/>
                        </a:rPr>
                        <a:t>3099</a:t>
                      </a:r>
                      <a:endParaRPr lang="en-US" sz="36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40961" name="Picture 1" descr="https://edtechinfosystems.com/bmtimages/QuestionsImages/image/Case21/MATH3/37096_Stem.JPG"/>
          <p:cNvPicPr>
            <a:picLocks noChangeAspect="1" noChangeArrowheads="1"/>
          </p:cNvPicPr>
          <p:nvPr/>
        </p:nvPicPr>
        <p:blipFill>
          <a:blip r:embed="rId2" cstate="print"/>
          <a:srcRect/>
          <a:stretch>
            <a:fillRect/>
          </a:stretch>
        </p:blipFill>
        <p:spPr bwMode="auto">
          <a:xfrm>
            <a:off x="2971800" y="2590800"/>
            <a:ext cx="5181600" cy="1143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graphicFrame>
        <p:nvGraphicFramePr>
          <p:cNvPr id="3" name="Table 2"/>
          <p:cNvGraphicFramePr>
            <a:graphicFrameLocks noGrp="1"/>
          </p:cNvGraphicFramePr>
          <p:nvPr/>
        </p:nvGraphicFramePr>
        <p:xfrm>
          <a:off x="304800" y="-2"/>
          <a:ext cx="8839200" cy="6240102"/>
        </p:xfrm>
        <a:graphic>
          <a:graphicData uri="http://schemas.openxmlformats.org/drawingml/2006/table">
            <a:tbl>
              <a:tblPr/>
              <a:tblGrid>
                <a:gridCol w="773430">
                  <a:extLst>
                    <a:ext uri="{9D8B030D-6E8A-4147-A177-3AD203B41FA5}">
                      <a16:colId xmlns:a16="http://schemas.microsoft.com/office/drawing/2014/main" val="20000"/>
                    </a:ext>
                  </a:extLst>
                </a:gridCol>
                <a:gridCol w="8065770">
                  <a:extLst>
                    <a:ext uri="{9D8B030D-6E8A-4147-A177-3AD203B41FA5}">
                      <a16:colId xmlns:a16="http://schemas.microsoft.com/office/drawing/2014/main" val="20001"/>
                    </a:ext>
                  </a:extLst>
                </a:gridCol>
              </a:tblGrid>
              <a:tr h="2286002">
                <a:tc gridSpan="2">
                  <a:txBody>
                    <a:bodyPr/>
                    <a:lstStyle/>
                    <a:p>
                      <a:pPr algn="l"/>
                      <a:r>
                        <a:rPr lang="en-US" sz="2800" b="0" dirty="0">
                          <a:solidFill>
                            <a:srgbClr val="000000"/>
                          </a:solidFill>
                          <a:latin typeface="Tahoma"/>
                        </a:rPr>
                        <a:t>Allison had 100 books on her shelf. She wanted to get rid of at least half, so that she could buy new ones. Which two operations are mentioned in this problem?</a:t>
                      </a:r>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988525">
                <a:tc>
                  <a:txBody>
                    <a:bodyPr/>
                    <a:lstStyle/>
                    <a:p>
                      <a:pPr algn="l" fontAlgn="t"/>
                      <a:r>
                        <a:rPr lang="en-US" sz="3200" b="1">
                          <a:solidFill>
                            <a:srgbClr val="000000"/>
                          </a:solidFill>
                        </a:rPr>
                        <a:t>A</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addition and multiplication</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988525">
                <a:tc>
                  <a:txBody>
                    <a:bodyPr/>
                    <a:lstStyle/>
                    <a:p>
                      <a:pPr algn="l" fontAlgn="t"/>
                      <a:r>
                        <a:rPr lang="en-US" sz="3200" b="1">
                          <a:solidFill>
                            <a:srgbClr val="000000"/>
                          </a:solidFill>
                        </a:rPr>
                        <a:t>B</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subtraction and division</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988525">
                <a:tc>
                  <a:txBody>
                    <a:bodyPr/>
                    <a:lstStyle/>
                    <a:p>
                      <a:pPr algn="l" fontAlgn="t"/>
                      <a:r>
                        <a:rPr lang="en-US" sz="3200" b="1">
                          <a:solidFill>
                            <a:srgbClr val="000000"/>
                          </a:solidFill>
                        </a:rPr>
                        <a:t>C</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addition and division</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988525">
                <a:tc>
                  <a:txBody>
                    <a:bodyPr/>
                    <a:lstStyle/>
                    <a:p>
                      <a:pPr algn="l" fontAlgn="t"/>
                      <a:r>
                        <a:rPr lang="en-US" sz="3200" b="1">
                          <a:solidFill>
                            <a:srgbClr val="000000"/>
                          </a:solidFill>
                        </a:rPr>
                        <a:t>D</a:t>
                      </a:r>
                      <a:r>
                        <a:rPr lang="en-US" sz="32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subtraction and multiplication</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38914" name="Picture 2" descr="https://edtechinfosystems.com/bmtimages/PrintImages_96/50246_96.png?GUID=3bfcb8a1-ee39-420c-8c1a-c8b87b761d06"/>
          <p:cNvPicPr>
            <a:picLocks noChangeAspect="1" noChangeArrowheads="1"/>
          </p:cNvPicPr>
          <p:nvPr/>
        </p:nvPicPr>
        <p:blipFill>
          <a:blip r:embed="rId2" cstate="print"/>
          <a:srcRect/>
          <a:stretch>
            <a:fillRect/>
          </a:stretch>
        </p:blipFill>
        <p:spPr bwMode="auto">
          <a:xfrm>
            <a:off x="2057400" y="457200"/>
            <a:ext cx="5715000" cy="57378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37890" name="Picture 2" descr="https://edtechinfosystems.com/bmtimages/PrintImages_96/2432bc26-b5a1-4655-98a8-99eadca561d9_96.png?GUID=4bbeefe3-c6aa-49b6-ada4-9d2b62a8436e"/>
          <p:cNvPicPr>
            <a:picLocks noChangeAspect="1" noChangeArrowheads="1"/>
          </p:cNvPicPr>
          <p:nvPr/>
        </p:nvPicPr>
        <p:blipFill>
          <a:blip r:embed="rId2" cstate="print"/>
          <a:srcRect/>
          <a:stretch>
            <a:fillRect/>
          </a:stretch>
        </p:blipFill>
        <p:spPr bwMode="auto">
          <a:xfrm>
            <a:off x="1905000" y="152400"/>
            <a:ext cx="5410200" cy="633349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36866" name="Picture 2" descr="https://edtechinfosystems.com/bmtimages/PrintImages_96/144073_96.png?GUID=4b63b914-9db7-4d99-9971-f071ea5f5738"/>
          <p:cNvPicPr>
            <a:picLocks noChangeAspect="1" noChangeArrowheads="1"/>
          </p:cNvPicPr>
          <p:nvPr/>
        </p:nvPicPr>
        <p:blipFill>
          <a:blip r:embed="rId2" cstate="print"/>
          <a:srcRect/>
          <a:stretch>
            <a:fillRect/>
          </a:stretch>
        </p:blipFill>
        <p:spPr bwMode="auto">
          <a:xfrm>
            <a:off x="1752600" y="457199"/>
            <a:ext cx="6172200" cy="579925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OA.8</a:t>
            </a:r>
          </a:p>
        </p:txBody>
      </p:sp>
      <p:pic>
        <p:nvPicPr>
          <p:cNvPr id="35843" name="Picture 3" descr="https://edtechinfosystems.com/bmtimages/PrintImages_96/142750_96.png?GUID=b29ab342-1afa-4741-a455-62467df7b79d"/>
          <p:cNvPicPr>
            <a:picLocks noChangeAspect="1" noChangeArrowheads="1"/>
          </p:cNvPicPr>
          <p:nvPr/>
        </p:nvPicPr>
        <p:blipFill>
          <a:blip r:embed="rId2" cstate="print"/>
          <a:srcRect/>
          <a:stretch>
            <a:fillRect/>
          </a:stretch>
        </p:blipFill>
        <p:spPr bwMode="auto">
          <a:xfrm>
            <a:off x="1219200" y="457200"/>
            <a:ext cx="7473065" cy="518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1026" name="Picture 2" descr="https://edtechinfosystems.com/bmtimages/PrintImages_96/141769_96.png?GUID=75645807-69c3-41c7-938c-257b687e0e46"/>
          <p:cNvPicPr>
            <a:picLocks noChangeAspect="1" noChangeArrowheads="1"/>
          </p:cNvPicPr>
          <p:nvPr/>
        </p:nvPicPr>
        <p:blipFill>
          <a:blip r:embed="rId2" cstate="print"/>
          <a:srcRect/>
          <a:stretch>
            <a:fillRect/>
          </a:stretch>
        </p:blipFill>
        <p:spPr bwMode="auto">
          <a:xfrm>
            <a:off x="1828800" y="762000"/>
            <a:ext cx="5867400" cy="51125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3074" name="Picture 2" descr="https://edtechinfosystems.com/bmtimages/PrintImages_96/119732_96.png?GUID=57d52fc2-c9d5-4d4b-93b7-123e5c5fe6d7"/>
          <p:cNvPicPr>
            <a:picLocks noChangeAspect="1" noChangeArrowheads="1"/>
          </p:cNvPicPr>
          <p:nvPr/>
        </p:nvPicPr>
        <p:blipFill>
          <a:blip r:embed="rId2" cstate="print"/>
          <a:srcRect/>
          <a:stretch>
            <a:fillRect/>
          </a:stretch>
        </p:blipFill>
        <p:spPr bwMode="auto">
          <a:xfrm>
            <a:off x="2438400" y="0"/>
            <a:ext cx="4038600" cy="677663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graphicFrame>
        <p:nvGraphicFramePr>
          <p:cNvPr id="3" name="Table 2"/>
          <p:cNvGraphicFramePr>
            <a:graphicFrameLocks noGrp="1"/>
          </p:cNvGraphicFramePr>
          <p:nvPr/>
        </p:nvGraphicFramePr>
        <p:xfrm>
          <a:off x="609600" y="914401"/>
          <a:ext cx="8229600" cy="5533268"/>
        </p:xfrm>
        <a:graphic>
          <a:graphicData uri="http://schemas.openxmlformats.org/drawingml/2006/table">
            <a:tbl>
              <a:tblPr/>
              <a:tblGrid>
                <a:gridCol w="712177">
                  <a:extLst>
                    <a:ext uri="{9D8B030D-6E8A-4147-A177-3AD203B41FA5}">
                      <a16:colId xmlns:a16="http://schemas.microsoft.com/office/drawing/2014/main" val="20000"/>
                    </a:ext>
                  </a:extLst>
                </a:gridCol>
                <a:gridCol w="7517423">
                  <a:extLst>
                    <a:ext uri="{9D8B030D-6E8A-4147-A177-3AD203B41FA5}">
                      <a16:colId xmlns:a16="http://schemas.microsoft.com/office/drawing/2014/main" val="20001"/>
                    </a:ext>
                  </a:extLst>
                </a:gridCol>
              </a:tblGrid>
              <a:tr h="1591432">
                <a:tc gridSpan="2">
                  <a:txBody>
                    <a:bodyPr/>
                    <a:lstStyle/>
                    <a:p>
                      <a:pPr algn="l"/>
                      <a:r>
                        <a:rPr lang="en-US" sz="2800" b="0" dirty="0">
                          <a:solidFill>
                            <a:srgbClr val="000000"/>
                          </a:solidFill>
                          <a:latin typeface="Tahoma"/>
                        </a:rPr>
                        <a:t>Antonio is saving money to buy a skateboard. The skateboard costs $82. Antonio has saved $32.</a:t>
                      </a:r>
                    </a:p>
                    <a:p>
                      <a:pPr algn="l"/>
                      <a:endParaRPr lang="en-US" sz="2800" dirty="0">
                        <a:solidFill>
                          <a:srgbClr val="000000"/>
                        </a:solidFill>
                      </a:endParaRPr>
                    </a:p>
                    <a:p>
                      <a:pPr algn="l"/>
                      <a:r>
                        <a:rPr lang="en-US" sz="2800" b="0" dirty="0">
                          <a:solidFill>
                            <a:srgbClr val="000000"/>
                          </a:solidFill>
                          <a:latin typeface="Tahoma"/>
                        </a:rPr>
                        <a:t>Which estimate is </a:t>
                      </a:r>
                      <a:r>
                        <a:rPr lang="en-US" sz="2800" b="0" i="1" dirty="0">
                          <a:solidFill>
                            <a:srgbClr val="000000"/>
                          </a:solidFill>
                          <a:latin typeface="Tahoma"/>
                        </a:rPr>
                        <a:t>closest</a:t>
                      </a:r>
                      <a:r>
                        <a:rPr lang="en-US" sz="2800" b="0" dirty="0">
                          <a:solidFill>
                            <a:srgbClr val="000000"/>
                          </a:solidFill>
                          <a:latin typeface="Tahoma"/>
                        </a:rPr>
                        <a:t>  to the amount Antonio still needs in order to buy the skateboard?</a:t>
                      </a:r>
                      <a:endParaRPr lang="en-US" sz="2800" dirty="0">
                        <a:solidFill>
                          <a:srgbClr val="000000"/>
                        </a:solidFill>
                      </a:endParaRPr>
                    </a:p>
                  </a:txBody>
                  <a:tcPr marL="95250" marR="95250" marT="95250" marB="9525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802292">
                <a:tc>
                  <a:txBody>
                    <a:bodyPr/>
                    <a:lstStyle/>
                    <a:p>
                      <a:pPr algn="l" fontAlgn="t"/>
                      <a:r>
                        <a:rPr lang="en-US" sz="2800" b="1">
                          <a:solidFill>
                            <a:srgbClr val="000000"/>
                          </a:solidFill>
                        </a:rPr>
                        <a:t>A</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$30</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r h="802292">
                <a:tc>
                  <a:txBody>
                    <a:bodyPr/>
                    <a:lstStyle/>
                    <a:p>
                      <a:pPr algn="l" fontAlgn="t"/>
                      <a:r>
                        <a:rPr lang="en-US" sz="2800" b="1">
                          <a:solidFill>
                            <a:srgbClr val="000000"/>
                          </a:solidFill>
                        </a:rPr>
                        <a:t>B</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$50</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2"/>
                  </a:ext>
                </a:extLst>
              </a:tr>
              <a:tr h="802292">
                <a:tc>
                  <a:txBody>
                    <a:bodyPr/>
                    <a:lstStyle/>
                    <a:p>
                      <a:pPr algn="l" fontAlgn="t"/>
                      <a:r>
                        <a:rPr lang="en-US" sz="2800" b="1">
                          <a:solidFill>
                            <a:srgbClr val="000000"/>
                          </a:solidFill>
                        </a:rPr>
                        <a:t>C</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a:solidFill>
                            <a:srgbClr val="000000"/>
                          </a:solidFill>
                          <a:latin typeface="Tahoma"/>
                        </a:rPr>
                        <a:t>$80</a:t>
                      </a:r>
                      <a:endParaRPr lang="en-US" sz="280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3"/>
                  </a:ext>
                </a:extLst>
              </a:tr>
              <a:tr h="802292">
                <a:tc>
                  <a:txBody>
                    <a:bodyPr/>
                    <a:lstStyle/>
                    <a:p>
                      <a:pPr algn="l" fontAlgn="t"/>
                      <a:r>
                        <a:rPr lang="en-US" sz="2800" b="1">
                          <a:solidFill>
                            <a:srgbClr val="000000"/>
                          </a:solidFill>
                        </a:rPr>
                        <a:t>D</a:t>
                      </a:r>
                      <a:r>
                        <a:rPr lang="en-US" sz="2800">
                          <a:solidFill>
                            <a:srgbClr val="000000"/>
                          </a:solidFill>
                        </a:rPr>
                        <a:t>.</a:t>
                      </a:r>
                    </a:p>
                  </a:txBody>
                  <a:tcPr marL="95250" marR="95250" marT="95250" marB="95250">
                    <a:lnL>
                      <a:noFill/>
                    </a:lnL>
                    <a:lnR>
                      <a:noFill/>
                    </a:lnR>
                    <a:lnT>
                      <a:noFill/>
                    </a:lnT>
                    <a:lnB>
                      <a:noFill/>
                    </a:lnB>
                  </a:tcPr>
                </a:tc>
                <a:tc>
                  <a:txBody>
                    <a:bodyPr/>
                    <a:lstStyle/>
                    <a:p>
                      <a:pPr algn="l"/>
                      <a:r>
                        <a:rPr lang="en-US" sz="2800" b="0" dirty="0">
                          <a:solidFill>
                            <a:srgbClr val="000000"/>
                          </a:solidFill>
                          <a:latin typeface="Tahoma"/>
                        </a:rPr>
                        <a:t>$110</a:t>
                      </a:r>
                      <a:endParaRPr lang="en-US" sz="2800" dirty="0">
                        <a:solidFill>
                          <a:srgbClr val="000000"/>
                        </a:solidFill>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5122" name="Picture 2" descr="https://edtechinfosystems.com/bmtimages/PrintImages_96/50284_96.png?GUID=0a98ddcd-1c97-483d-9f04-c52667185b31"/>
          <p:cNvPicPr>
            <a:picLocks noChangeAspect="1" noChangeArrowheads="1"/>
          </p:cNvPicPr>
          <p:nvPr/>
        </p:nvPicPr>
        <p:blipFill>
          <a:blip r:embed="rId2" cstate="print"/>
          <a:srcRect/>
          <a:stretch>
            <a:fillRect/>
          </a:stretch>
        </p:blipFill>
        <p:spPr bwMode="auto">
          <a:xfrm>
            <a:off x="1676400" y="609600"/>
            <a:ext cx="5715000" cy="54476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6146" name="Picture 2" descr="https://edtechinfosystems.com/bmtimages/PrintImages_96/50215_96.png?GUID=1d4cec2b-a07d-444c-8174-e088e045f7ab"/>
          <p:cNvPicPr>
            <a:picLocks noChangeAspect="1" noChangeArrowheads="1"/>
          </p:cNvPicPr>
          <p:nvPr/>
        </p:nvPicPr>
        <p:blipFill>
          <a:blip r:embed="rId2" cstate="print"/>
          <a:srcRect/>
          <a:stretch>
            <a:fillRect/>
          </a:stretch>
        </p:blipFill>
        <p:spPr bwMode="auto">
          <a:xfrm>
            <a:off x="2133600" y="171449"/>
            <a:ext cx="4267200" cy="65157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1524000" cy="369332"/>
          </a:xfrm>
          <a:prstGeom prst="rect">
            <a:avLst/>
          </a:prstGeom>
          <a:noFill/>
        </p:spPr>
        <p:txBody>
          <a:bodyPr wrap="square" rtlCol="0">
            <a:spAutoFit/>
          </a:bodyPr>
          <a:lstStyle/>
          <a:p>
            <a:r>
              <a:rPr lang="en-US" dirty="0"/>
              <a:t>NBT 1</a:t>
            </a:r>
          </a:p>
        </p:txBody>
      </p:sp>
      <p:pic>
        <p:nvPicPr>
          <p:cNvPr id="7170" name="Picture 2" descr="https://edtechinfosystems.com/bmtimages/PrintImages_96/119762_96.png?GUID=c5f0acc8-288e-4a7a-b29e-bb0900b97cae"/>
          <p:cNvPicPr>
            <a:picLocks noChangeAspect="1" noChangeArrowheads="1"/>
          </p:cNvPicPr>
          <p:nvPr/>
        </p:nvPicPr>
        <p:blipFill>
          <a:blip r:embed="rId2" cstate="print"/>
          <a:srcRect/>
          <a:stretch>
            <a:fillRect/>
          </a:stretch>
        </p:blipFill>
        <p:spPr bwMode="auto">
          <a:xfrm>
            <a:off x="1524000" y="838200"/>
            <a:ext cx="6324600" cy="44096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493</Words>
  <Application>Microsoft Office PowerPoint</Application>
  <PresentationFormat>On-screen Show (4:3)</PresentationFormat>
  <Paragraphs>131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Algerian</vt: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tbarnekow</dc:creator>
  <cp:lastModifiedBy>Tabitha Barnekow</cp:lastModifiedBy>
  <cp:revision>7</cp:revision>
  <dcterms:created xsi:type="dcterms:W3CDTF">2015-05-02T01:16:43Z</dcterms:created>
  <dcterms:modified xsi:type="dcterms:W3CDTF">2016-05-03T15:09:51Z</dcterms:modified>
</cp:coreProperties>
</file>